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60" r:id="rId3"/>
    <p:sldId id="271" r:id="rId4"/>
    <p:sldId id="258" r:id="rId5"/>
    <p:sldId id="259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 ML" userId="f6ba4968ec0dac01" providerId="LiveId" clId="{34326F7A-2992-41E6-B747-FCB3F499E083}"/>
    <pc:docChg chg="modSld">
      <pc:chgData name="Li ML" userId="f6ba4968ec0dac01" providerId="LiveId" clId="{34326F7A-2992-41E6-B747-FCB3F499E083}" dt="2024-01-31T21:23:13.103" v="32" actId="6549"/>
      <pc:docMkLst>
        <pc:docMk/>
      </pc:docMkLst>
      <pc:sldChg chg="modSp mod">
        <pc:chgData name="Li ML" userId="f6ba4968ec0dac01" providerId="LiveId" clId="{34326F7A-2992-41E6-B747-FCB3F499E083}" dt="2024-01-31T21:23:13.103" v="32" actId="6549"/>
        <pc:sldMkLst>
          <pc:docMk/>
          <pc:sldMk cId="2658436064" sldId="258"/>
        </pc:sldMkLst>
        <pc:spChg chg="mod">
          <ac:chgData name="Li ML" userId="f6ba4968ec0dac01" providerId="LiveId" clId="{34326F7A-2992-41E6-B747-FCB3F499E083}" dt="2024-01-31T21:23:13.103" v="32" actId="6549"/>
          <ac:spMkLst>
            <pc:docMk/>
            <pc:sldMk cId="2658436064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13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31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245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96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0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04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6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77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45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65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57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551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04FD1E-CB8F-48D1-91C6-F884DD35BCEB}" type="datetimeFigureOut">
              <a:rPr lang="es-MX" smtClean="0"/>
              <a:t>31/01/2024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E557A0-5DF8-427F-BE7D-7E30683BC80B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0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ángulo 51"/>
          <p:cNvSpPr/>
          <p:nvPr/>
        </p:nvSpPr>
        <p:spPr>
          <a:xfrm>
            <a:off x="1328918" y="287164"/>
            <a:ext cx="95245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9525">
                  <a:solidFill>
                    <a:schemeClr val="bg1"/>
                  </a:solidFill>
                  <a:prstDash val="solid"/>
                </a:ln>
                <a:latin typeface="Arial Black" panose="020B0A04020102020204" pitchFamily="34" charset="0"/>
              </a:rPr>
              <a:t>ORGANIGRAMA</a:t>
            </a:r>
            <a:r>
              <a:rPr lang="es-ES" sz="28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PARTIDO ALIANZA CIUDADANA</a:t>
            </a:r>
            <a:endParaRPr lang="es-ES" sz="2800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36" name="Grupo 35"/>
          <p:cNvGrpSpPr/>
          <p:nvPr/>
        </p:nvGrpSpPr>
        <p:grpSpPr>
          <a:xfrm>
            <a:off x="1253949" y="905203"/>
            <a:ext cx="10066348" cy="5401941"/>
            <a:chOff x="1253949" y="852951"/>
            <a:chExt cx="10066348" cy="5401941"/>
          </a:xfrm>
        </p:grpSpPr>
        <p:grpSp>
          <p:nvGrpSpPr>
            <p:cNvPr id="35" name="Grupo 34"/>
            <p:cNvGrpSpPr/>
            <p:nvPr/>
          </p:nvGrpSpPr>
          <p:grpSpPr>
            <a:xfrm>
              <a:off x="1253949" y="852951"/>
              <a:ext cx="10066348" cy="5401941"/>
              <a:chOff x="1058004" y="552503"/>
              <a:chExt cx="10066348" cy="5401941"/>
            </a:xfrm>
          </p:grpSpPr>
          <p:grpSp>
            <p:nvGrpSpPr>
              <p:cNvPr id="11" name="Grupo 10"/>
              <p:cNvGrpSpPr/>
              <p:nvPr/>
            </p:nvGrpSpPr>
            <p:grpSpPr>
              <a:xfrm>
                <a:off x="1479979" y="2312597"/>
                <a:ext cx="7427459" cy="3641847"/>
                <a:chOff x="398032" y="2927888"/>
                <a:chExt cx="7427459" cy="3641847"/>
              </a:xfrm>
            </p:grpSpPr>
            <p:sp>
              <p:nvSpPr>
                <p:cNvPr id="133" name="CuadroTexto 132"/>
                <p:cNvSpPr txBox="1"/>
                <p:nvPr/>
              </p:nvSpPr>
              <p:spPr>
                <a:xfrm>
                  <a:off x="2154406" y="5391558"/>
                  <a:ext cx="807012" cy="552441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Presidente  del Comité Estatal</a:t>
                  </a:r>
                </a:p>
              </p:txBody>
            </p:sp>
            <p:sp>
              <p:nvSpPr>
                <p:cNvPr id="134" name="CuadroTexto 133"/>
                <p:cNvSpPr txBox="1"/>
                <p:nvPr/>
              </p:nvSpPr>
              <p:spPr>
                <a:xfrm>
                  <a:off x="3146003" y="5403471"/>
                  <a:ext cx="837040" cy="1166264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Secretario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General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fungirá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como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Secretario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del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Consejo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Mayor</a:t>
                  </a:r>
                </a:p>
              </p:txBody>
            </p:sp>
            <p:cxnSp>
              <p:nvCxnSpPr>
                <p:cNvPr id="111" name="Conector recto 110"/>
                <p:cNvCxnSpPr>
                  <a:stCxn id="21" idx="2"/>
                </p:cNvCxnSpPr>
                <p:nvPr/>
              </p:nvCxnSpPr>
              <p:spPr>
                <a:xfrm flipH="1">
                  <a:off x="4049271" y="2927888"/>
                  <a:ext cx="176" cy="146906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ector recto 112"/>
                <p:cNvCxnSpPr/>
                <p:nvPr/>
              </p:nvCxnSpPr>
              <p:spPr>
                <a:xfrm flipV="1">
                  <a:off x="1863433" y="4402066"/>
                  <a:ext cx="5178720" cy="8137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Conector recto de flecha 115"/>
                <p:cNvCxnSpPr/>
                <p:nvPr/>
              </p:nvCxnSpPr>
              <p:spPr>
                <a:xfrm>
                  <a:off x="1861781" y="4408151"/>
                  <a:ext cx="3509" cy="26296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CuadroTexto 116"/>
                <p:cNvSpPr txBox="1"/>
                <p:nvPr/>
              </p:nvSpPr>
              <p:spPr>
                <a:xfrm>
                  <a:off x="1380058" y="4671117"/>
                  <a:ext cx="1033420" cy="245529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Mesa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Directiva</a:t>
                  </a:r>
                </a:p>
              </p:txBody>
            </p:sp>
            <p:cxnSp>
              <p:nvCxnSpPr>
                <p:cNvPr id="118" name="Conector recto de flecha 117"/>
                <p:cNvCxnSpPr/>
                <p:nvPr/>
              </p:nvCxnSpPr>
              <p:spPr>
                <a:xfrm>
                  <a:off x="5011290" y="4403575"/>
                  <a:ext cx="3509" cy="26296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CuadroTexto 118"/>
                <p:cNvSpPr txBox="1"/>
                <p:nvPr/>
              </p:nvSpPr>
              <p:spPr>
                <a:xfrm>
                  <a:off x="4410515" y="4685189"/>
                  <a:ext cx="1291422" cy="400110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Presidentes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de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Comités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Municipales</a:t>
                  </a:r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</a:t>
                  </a:r>
                </a:p>
              </p:txBody>
            </p:sp>
            <p:cxnSp>
              <p:nvCxnSpPr>
                <p:cNvPr id="122" name="Conector recto 121"/>
                <p:cNvCxnSpPr/>
                <p:nvPr/>
              </p:nvCxnSpPr>
              <p:spPr>
                <a:xfrm>
                  <a:off x="1861781" y="4916646"/>
                  <a:ext cx="0" cy="186495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Conector recto de flecha 125"/>
                <p:cNvCxnSpPr/>
                <p:nvPr/>
              </p:nvCxnSpPr>
              <p:spPr>
                <a:xfrm>
                  <a:off x="796678" y="5110555"/>
                  <a:ext cx="0" cy="25372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CuadroTexto 126"/>
                <p:cNvSpPr txBox="1"/>
                <p:nvPr/>
              </p:nvSpPr>
              <p:spPr>
                <a:xfrm>
                  <a:off x="398032" y="5370187"/>
                  <a:ext cx="807012" cy="245529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Presidente </a:t>
                  </a:r>
                </a:p>
              </p:txBody>
            </p:sp>
            <p:cxnSp>
              <p:nvCxnSpPr>
                <p:cNvPr id="128" name="Conector recto de flecha 127"/>
                <p:cNvCxnSpPr/>
                <p:nvPr/>
              </p:nvCxnSpPr>
              <p:spPr>
                <a:xfrm>
                  <a:off x="1739815" y="5111876"/>
                  <a:ext cx="0" cy="25372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de flecha 128"/>
                <p:cNvCxnSpPr/>
                <p:nvPr/>
              </p:nvCxnSpPr>
              <p:spPr>
                <a:xfrm>
                  <a:off x="2436501" y="5130027"/>
                  <a:ext cx="0" cy="25372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CuadroTexto 130"/>
                <p:cNvSpPr txBox="1"/>
                <p:nvPr/>
              </p:nvSpPr>
              <p:spPr>
                <a:xfrm>
                  <a:off x="1449512" y="5379435"/>
                  <a:ext cx="562282" cy="245529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Vocal   </a:t>
                  </a:r>
                </a:p>
              </p:txBody>
            </p:sp>
            <p:cxnSp>
              <p:nvCxnSpPr>
                <p:cNvPr id="148" name="Conector recto 147"/>
                <p:cNvCxnSpPr/>
                <p:nvPr/>
              </p:nvCxnSpPr>
              <p:spPr>
                <a:xfrm>
                  <a:off x="796678" y="5102626"/>
                  <a:ext cx="2751181" cy="642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Conector recto de flecha 180"/>
                <p:cNvCxnSpPr/>
                <p:nvPr/>
              </p:nvCxnSpPr>
              <p:spPr>
                <a:xfrm>
                  <a:off x="7032741" y="4396949"/>
                  <a:ext cx="0" cy="705677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CuadroTexto 181"/>
                <p:cNvSpPr txBox="1"/>
                <p:nvPr/>
              </p:nvSpPr>
              <p:spPr>
                <a:xfrm>
                  <a:off x="6281263" y="5124515"/>
                  <a:ext cx="1544228" cy="398986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Integrantes del Comité Estatal</a:t>
                  </a:r>
                </a:p>
              </p:txBody>
            </p:sp>
          </p:grpSp>
          <p:sp>
            <p:nvSpPr>
              <p:cNvPr id="4" name="CuadroTexto 3"/>
              <p:cNvSpPr txBox="1"/>
              <p:nvPr/>
            </p:nvSpPr>
            <p:spPr>
              <a:xfrm>
                <a:off x="3383071" y="552503"/>
                <a:ext cx="3588251" cy="58477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s-MX" sz="320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ASAMBLEA ESTATAL</a:t>
                </a:r>
              </a:p>
            </p:txBody>
          </p:sp>
          <p:grpSp>
            <p:nvGrpSpPr>
              <p:cNvPr id="17" name="Grupo 16"/>
              <p:cNvGrpSpPr/>
              <p:nvPr/>
            </p:nvGrpSpPr>
            <p:grpSpPr>
              <a:xfrm>
                <a:off x="1058004" y="1422632"/>
                <a:ext cx="10066348" cy="1206957"/>
                <a:chOff x="1239548" y="1548674"/>
                <a:chExt cx="10066348" cy="1206957"/>
              </a:xfrm>
            </p:grpSpPr>
            <p:sp>
              <p:nvSpPr>
                <p:cNvPr id="47" name="CuadroTexto 46"/>
                <p:cNvSpPr txBox="1"/>
                <p:nvPr/>
              </p:nvSpPr>
              <p:spPr>
                <a:xfrm>
                  <a:off x="3136085" y="1850376"/>
                  <a:ext cx="1053561" cy="707886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Presidente y Secretario General del Comité Estatal</a:t>
                  </a:r>
                </a:p>
              </p:txBody>
            </p:sp>
            <p:sp>
              <p:nvSpPr>
                <p:cNvPr id="66" name="CuadroTexto 65"/>
                <p:cNvSpPr txBox="1"/>
                <p:nvPr/>
              </p:nvSpPr>
              <p:spPr>
                <a:xfrm>
                  <a:off x="9322400" y="2379110"/>
                  <a:ext cx="953394" cy="245529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Simpatizantes</a:t>
                  </a:r>
                </a:p>
              </p:txBody>
            </p:sp>
            <p:cxnSp>
              <p:nvCxnSpPr>
                <p:cNvPr id="8" name="Conector recto 7"/>
                <p:cNvCxnSpPr/>
                <p:nvPr/>
              </p:nvCxnSpPr>
              <p:spPr>
                <a:xfrm>
                  <a:off x="5881851" y="1567729"/>
                  <a:ext cx="3968021" cy="16998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1" name="CuadroTexto 20"/>
                <p:cNvSpPr txBox="1"/>
                <p:nvPr/>
              </p:nvSpPr>
              <p:spPr>
                <a:xfrm>
                  <a:off x="4264649" y="2038529"/>
                  <a:ext cx="2096577" cy="400110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2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CONSEJO</a:t>
                  </a:r>
                  <a:r>
                    <a:rPr lang="es-MX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 MAYOR</a:t>
                  </a:r>
                </a:p>
              </p:txBody>
            </p:sp>
            <p:sp>
              <p:nvSpPr>
                <p:cNvPr id="20" name="CuadroTexto 19"/>
                <p:cNvSpPr txBox="1"/>
                <p:nvPr/>
              </p:nvSpPr>
              <p:spPr>
                <a:xfrm>
                  <a:off x="1239548" y="1826580"/>
                  <a:ext cx="1424651" cy="553998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00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Delegados acreditados por los Comités Municipales vigentes</a:t>
                  </a:r>
                </a:p>
              </p:txBody>
            </p:sp>
            <p:cxnSp>
              <p:nvCxnSpPr>
                <p:cNvPr id="27" name="Conector recto 26"/>
                <p:cNvCxnSpPr/>
                <p:nvPr/>
              </p:nvCxnSpPr>
              <p:spPr>
                <a:xfrm flipH="1" flipV="1">
                  <a:off x="1935398" y="1552404"/>
                  <a:ext cx="3953865" cy="13046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9" name="CuadroTexto 58"/>
                <p:cNvSpPr txBox="1"/>
                <p:nvPr/>
              </p:nvSpPr>
              <p:spPr>
                <a:xfrm>
                  <a:off x="6625986" y="2043398"/>
                  <a:ext cx="1221286" cy="707886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Integrantes del Comité Estatal, en su calidad de Delegados</a:t>
                  </a:r>
                </a:p>
              </p:txBody>
            </p:sp>
            <p:cxnSp>
              <p:nvCxnSpPr>
                <p:cNvPr id="63" name="Conector recto 62"/>
                <p:cNvCxnSpPr/>
                <p:nvPr/>
              </p:nvCxnSpPr>
              <p:spPr>
                <a:xfrm flipH="1">
                  <a:off x="8680673" y="2043973"/>
                  <a:ext cx="2258526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5" name="CuadroTexto 64"/>
                <p:cNvSpPr txBox="1"/>
                <p:nvPr/>
              </p:nvSpPr>
              <p:spPr>
                <a:xfrm>
                  <a:off x="8305644" y="2385714"/>
                  <a:ext cx="801989" cy="246221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Comisiones</a:t>
                  </a:r>
                </a:p>
              </p:txBody>
            </p:sp>
            <p:sp>
              <p:nvSpPr>
                <p:cNvPr id="67" name="CuadroTexto 66"/>
                <p:cNvSpPr txBox="1"/>
                <p:nvPr/>
              </p:nvSpPr>
              <p:spPr>
                <a:xfrm>
                  <a:off x="10540554" y="2356645"/>
                  <a:ext cx="765342" cy="398986"/>
                </a:xfrm>
                <a:prstGeom prst="rect">
                  <a:avLst/>
                </a:prstGeom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s-MX" sz="1000" dirty="0">
                      <a:ln w="0"/>
                      <a:solidFill>
                        <a:schemeClr val="tx1"/>
                      </a:solidFill>
                    </a:rPr>
                    <a:t>Invitados Especiales</a:t>
                  </a:r>
                </a:p>
              </p:txBody>
            </p:sp>
            <p:cxnSp>
              <p:nvCxnSpPr>
                <p:cNvPr id="86" name="Conector recto de flecha 85"/>
                <p:cNvCxnSpPr/>
                <p:nvPr/>
              </p:nvCxnSpPr>
              <p:spPr>
                <a:xfrm>
                  <a:off x="3653600" y="1577510"/>
                  <a:ext cx="3509" cy="26296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Conector recto de flecha 87"/>
                <p:cNvCxnSpPr/>
                <p:nvPr/>
              </p:nvCxnSpPr>
              <p:spPr>
                <a:xfrm>
                  <a:off x="7223717" y="1576798"/>
                  <a:ext cx="0" cy="45867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Conector recto de flecha 88"/>
                <p:cNvCxnSpPr/>
                <p:nvPr/>
              </p:nvCxnSpPr>
              <p:spPr>
                <a:xfrm>
                  <a:off x="9850327" y="1586048"/>
                  <a:ext cx="0" cy="45867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</p:cxnSp>
            <p:cxnSp>
              <p:nvCxnSpPr>
                <p:cNvPr id="90" name="Conector recto de flecha 89"/>
                <p:cNvCxnSpPr/>
                <p:nvPr/>
              </p:nvCxnSpPr>
              <p:spPr>
                <a:xfrm>
                  <a:off x="8689971" y="2052969"/>
                  <a:ext cx="0" cy="3089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Conector recto de flecha 91"/>
                <p:cNvCxnSpPr/>
                <p:nvPr/>
              </p:nvCxnSpPr>
              <p:spPr>
                <a:xfrm>
                  <a:off x="9799789" y="2046362"/>
                  <a:ext cx="0" cy="3089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ector recto de flecha 92"/>
                <p:cNvCxnSpPr/>
                <p:nvPr/>
              </p:nvCxnSpPr>
              <p:spPr>
                <a:xfrm>
                  <a:off x="10934606" y="2031828"/>
                  <a:ext cx="0" cy="30895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Conector recto de flecha 68"/>
                <p:cNvCxnSpPr/>
                <p:nvPr/>
              </p:nvCxnSpPr>
              <p:spPr>
                <a:xfrm>
                  <a:off x="1936004" y="1548674"/>
                  <a:ext cx="3509" cy="26296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Conector recto de flecha 57"/>
              <p:cNvCxnSpPr>
                <a:stCxn id="4" idx="2"/>
              </p:cNvCxnSpPr>
              <p:nvPr/>
            </p:nvCxnSpPr>
            <p:spPr>
              <a:xfrm>
                <a:off x="5177197" y="1137278"/>
                <a:ext cx="5696" cy="69702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Conector recto de flecha 67"/>
            <p:cNvCxnSpPr/>
            <p:nvPr/>
          </p:nvCxnSpPr>
          <p:spPr>
            <a:xfrm>
              <a:off x="4838814" y="4806077"/>
              <a:ext cx="0" cy="25372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CuadroTexto 1"/>
          <p:cNvSpPr txBox="1"/>
          <p:nvPr/>
        </p:nvSpPr>
        <p:spPr>
          <a:xfrm>
            <a:off x="3730200" y="1493399"/>
            <a:ext cx="1383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Con voz y voto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7831948" y="1493399"/>
            <a:ext cx="1383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Solo con voz</a:t>
            </a:r>
          </a:p>
        </p:txBody>
      </p:sp>
    </p:spTree>
    <p:extLst>
      <p:ext uri="{BB962C8B-B14F-4D97-AF65-F5344CB8AC3E}">
        <p14:creationId xmlns:p14="http://schemas.microsoft.com/office/powerpoint/2010/main" val="215438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743808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/>
              <a:t>COMISION DE CAPACITACIÓN Y EDUCACIÓN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1286540" y="2367092"/>
            <a:ext cx="9991060" cy="3424107"/>
          </a:xfrm>
        </p:spPr>
        <p:txBody>
          <a:bodyPr/>
          <a:lstStyle/>
          <a:p>
            <a:r>
              <a:rPr lang="es-ES_tradnl" b="1" dirty="0"/>
              <a:t>PRESIDENTE.-</a:t>
            </a:r>
            <a:r>
              <a:rPr lang="es-ES_tradnl" dirty="0"/>
              <a:t> MTRO. ANDRES TEMOLTZIN TEOMITZIN.</a:t>
            </a:r>
          </a:p>
          <a:p>
            <a:r>
              <a:rPr lang="es-ES_tradnl" b="1" dirty="0"/>
              <a:t>SECRETARIA.- </a:t>
            </a:r>
            <a:r>
              <a:rPr lang="es-ES_tradnl" dirty="0"/>
              <a:t>MTRA. ELOINA CERVANTES MUNIVE.</a:t>
            </a:r>
          </a:p>
          <a:p>
            <a:r>
              <a:rPr lang="es-ES_tradnl" b="1" dirty="0"/>
              <a:t>VOCAL.-</a:t>
            </a:r>
            <a:r>
              <a:rPr lang="es-ES_tradnl" dirty="0"/>
              <a:t> C.P. CAROLINA MONTES ALPIZAR</a:t>
            </a:r>
          </a:p>
          <a:p>
            <a:r>
              <a:rPr lang="es-ES_tradnl" b="1" dirty="0"/>
              <a:t>VOCAL.-</a:t>
            </a:r>
            <a:r>
              <a:rPr lang="es-ES_tradnl" dirty="0"/>
              <a:t> LIC. JOSÉ IGNACIO LIMA VALDÉZ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149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/>
              <a:t>PRESIDENTES Y DELEGADOS DE LOS COMITES MUNICIPALES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11836"/>
              </p:ext>
            </p:extLst>
          </p:nvPr>
        </p:nvGraphicFramePr>
        <p:xfrm>
          <a:off x="1254642" y="1871327"/>
          <a:ext cx="9824483" cy="3284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226">
                  <a:extLst>
                    <a:ext uri="{9D8B030D-6E8A-4147-A177-3AD203B41FA5}">
                      <a16:colId xmlns:a16="http://schemas.microsoft.com/office/drawing/2014/main" val="1111887027"/>
                    </a:ext>
                  </a:extLst>
                </a:gridCol>
                <a:gridCol w="2079435">
                  <a:extLst>
                    <a:ext uri="{9D8B030D-6E8A-4147-A177-3AD203B41FA5}">
                      <a16:colId xmlns:a16="http://schemas.microsoft.com/office/drawing/2014/main" val="508950887"/>
                    </a:ext>
                  </a:extLst>
                </a:gridCol>
                <a:gridCol w="3403210">
                  <a:extLst>
                    <a:ext uri="{9D8B030D-6E8A-4147-A177-3AD203B41FA5}">
                      <a16:colId xmlns:a16="http://schemas.microsoft.com/office/drawing/2014/main" val="1997066475"/>
                    </a:ext>
                  </a:extLst>
                </a:gridCol>
                <a:gridCol w="3828612">
                  <a:extLst>
                    <a:ext uri="{9D8B030D-6E8A-4147-A177-3AD203B41FA5}">
                      <a16:colId xmlns:a16="http://schemas.microsoft.com/office/drawing/2014/main" val="2602386592"/>
                    </a:ext>
                  </a:extLst>
                </a:gridCol>
              </a:tblGrid>
              <a:tr h="635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Municipio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Presidente (a)</a:t>
                      </a:r>
                      <a:r>
                        <a:rPr lang="es-MX" sz="1600" baseline="0" dirty="0">
                          <a:effectLst/>
                        </a:rPr>
                        <a:t> de Comité Municipal</a:t>
                      </a:r>
                      <a:r>
                        <a:rPr lang="es-MX" sz="1600" dirty="0">
                          <a:effectLst/>
                        </a:rPr>
                        <a:t>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Delegado</a:t>
                      </a:r>
                      <a:r>
                        <a:rPr lang="es-MX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(a) del Comité Municipal.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1504664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Chiautempan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Karina Sarmiento Quiroz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Víctor Hugo Berruecos Montiel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2616979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2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Contla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Carlos Flores Sánchez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Sidonio </a:t>
                      </a:r>
                      <a:r>
                        <a:rPr lang="es-MX" sz="1600" dirty="0" err="1">
                          <a:effectLst/>
                        </a:rPr>
                        <a:t>Acoltzi</a:t>
                      </a:r>
                      <a:r>
                        <a:rPr lang="es-MX" sz="1600" dirty="0">
                          <a:effectLst/>
                        </a:rPr>
                        <a:t> Nava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3401040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3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Acuamanala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Erik Luna Quechol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Rufo Antonio Luna Morales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6644821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4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Tetlatlahuca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Karina Zarate Muñoz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Elvia Hernández Escalona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0717003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5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Huactzinco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err="1">
                          <a:effectLst/>
                        </a:rPr>
                        <a:t>Angelica</a:t>
                      </a:r>
                      <a:r>
                        <a:rPr lang="es-MX" sz="1600" dirty="0">
                          <a:effectLst/>
                        </a:rPr>
                        <a:t> Águila López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Olga German Cortez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8988363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6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Zacualpan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Jaime Palma </a:t>
                      </a:r>
                      <a:r>
                        <a:rPr lang="es-MX" sz="1600" dirty="0" err="1">
                          <a:effectLst/>
                        </a:rPr>
                        <a:t>Nohpal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Marco Antonio López Corona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0959896"/>
                  </a:ext>
                </a:extLst>
              </a:tr>
              <a:tr h="300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7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Tetlanohcan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María Guadalupe </a:t>
                      </a:r>
                      <a:r>
                        <a:rPr lang="es-MX" sz="1600" dirty="0" err="1">
                          <a:effectLst/>
                        </a:rPr>
                        <a:t>Cuapio</a:t>
                      </a:r>
                      <a:r>
                        <a:rPr lang="es-MX" sz="1600" dirty="0">
                          <a:effectLst/>
                        </a:rPr>
                        <a:t> </a:t>
                      </a:r>
                      <a:r>
                        <a:rPr lang="es-MX" sz="1600" dirty="0" err="1">
                          <a:effectLst/>
                        </a:rPr>
                        <a:t>Cuapio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Isaac Corona Mendoza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666143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8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Xiloxoxtla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Misael </a:t>
                      </a:r>
                      <a:r>
                        <a:rPr lang="es-MX" sz="1600" dirty="0" err="1">
                          <a:effectLst/>
                        </a:rPr>
                        <a:t>Anel</a:t>
                      </a:r>
                      <a:r>
                        <a:rPr lang="es-MX" sz="1600" dirty="0">
                          <a:effectLst/>
                        </a:rPr>
                        <a:t> Carro George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Ariadna Itzel </a:t>
                      </a:r>
                      <a:r>
                        <a:rPr lang="es-MX" sz="1600" dirty="0" err="1">
                          <a:effectLst/>
                        </a:rPr>
                        <a:t>Santiesteban</a:t>
                      </a:r>
                      <a:r>
                        <a:rPr lang="es-MX" sz="1600" dirty="0">
                          <a:effectLst/>
                        </a:rPr>
                        <a:t> Serrano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499266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9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Tlatelulco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Abel Pluma Pérez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Guillermo Sánchez Jiménez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8521992"/>
                  </a:ext>
                </a:extLst>
              </a:tr>
              <a:tr h="2267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10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</a:rPr>
                        <a:t>Teolocholco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Cecilia Hernández Juárez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Teódulo Carreño Terán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06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50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948657"/>
              </p:ext>
            </p:extLst>
          </p:nvPr>
        </p:nvGraphicFramePr>
        <p:xfrm>
          <a:off x="1148317" y="754902"/>
          <a:ext cx="9898911" cy="5477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291">
                  <a:extLst>
                    <a:ext uri="{9D8B030D-6E8A-4147-A177-3AD203B41FA5}">
                      <a16:colId xmlns:a16="http://schemas.microsoft.com/office/drawing/2014/main" val="2089787316"/>
                    </a:ext>
                  </a:extLst>
                </a:gridCol>
                <a:gridCol w="2104003">
                  <a:extLst>
                    <a:ext uri="{9D8B030D-6E8A-4147-A177-3AD203B41FA5}">
                      <a16:colId xmlns:a16="http://schemas.microsoft.com/office/drawing/2014/main" val="2530263391"/>
                    </a:ext>
                  </a:extLst>
                </a:gridCol>
                <a:gridCol w="3457306">
                  <a:extLst>
                    <a:ext uri="{9D8B030D-6E8A-4147-A177-3AD203B41FA5}">
                      <a16:colId xmlns:a16="http://schemas.microsoft.com/office/drawing/2014/main" val="1086726482"/>
                    </a:ext>
                  </a:extLst>
                </a:gridCol>
                <a:gridCol w="3818311">
                  <a:extLst>
                    <a:ext uri="{9D8B030D-6E8A-4147-A177-3AD203B41FA5}">
                      <a16:colId xmlns:a16="http://schemas.microsoft.com/office/drawing/2014/main" val="2034945744"/>
                    </a:ext>
                  </a:extLst>
                </a:gridCol>
              </a:tblGrid>
              <a:tr h="394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Municipio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  <a:r>
                        <a:rPr lang="es-MX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e (a) del Comité Municipal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Delegado (a) del Comité Municipal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 anchor="ctr"/>
                </a:tc>
                <a:extLst>
                  <a:ext uri="{0D108BD9-81ED-4DB2-BD59-A6C34878D82A}">
                    <a16:rowId xmlns:a16="http://schemas.microsoft.com/office/drawing/2014/main" val="2466477361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San Pablo del Monte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Grecia Mastranzo Juárez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indent="2032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Faviola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err="1">
                          <a:effectLst/>
                        </a:rPr>
                        <a:t>Gaspariano</a:t>
                      </a:r>
                      <a:r>
                        <a:rPr lang="es-MX" sz="1400" dirty="0">
                          <a:effectLst/>
                        </a:rPr>
                        <a:t> Salas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4285195405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Xicohtzinco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Adriana Tapia Villegas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Arturo </a:t>
                      </a:r>
                      <a:r>
                        <a:rPr lang="es-MX" sz="1400" dirty="0" err="1">
                          <a:effectLst/>
                        </a:rPr>
                        <a:t>Jhoan</a:t>
                      </a:r>
                      <a:r>
                        <a:rPr lang="es-MX" sz="1400" dirty="0">
                          <a:effectLst/>
                        </a:rPr>
                        <a:t> Alvarado Mendieta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1373175022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13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Tenancingo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Francisca Torres Calderón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Roció García Barrientos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3139477699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Tepeyanco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Cornelio Lumbreras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Miguel Ángel Reyes Hernández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1193268820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Papalotla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Luis David Muñoz Herrera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Dulce María Rojas Saucedo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3789880549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Mazatecochco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Carlos Romero Perales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Carlos Manuel Romero Cortes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3157667232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17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Zacatelco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Gerardo Juárez Reyes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Patricia Herrerías Meneses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1350541992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18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Quilehtla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Juan Carlos Juárez González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Lady Pérez Grande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3658337419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19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Ayometla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María Amparo Morales Saucedo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Rosalba Cerón Meza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2966521690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Axocomanitla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Thania</a:t>
                      </a:r>
                      <a:r>
                        <a:rPr lang="es-MX" sz="1400" dirty="0">
                          <a:effectLst/>
                        </a:rPr>
                        <a:t> Pedraza Tuxpan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Geovanni</a:t>
                      </a:r>
                      <a:r>
                        <a:rPr lang="es-MX" sz="1400" dirty="0">
                          <a:effectLst/>
                        </a:rPr>
                        <a:t> Santamaría López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500531689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Ixtacuixtla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Abimael islas </a:t>
                      </a:r>
                      <a:r>
                        <a:rPr lang="es-MX" sz="1400" dirty="0" err="1">
                          <a:effectLst/>
                        </a:rPr>
                        <a:t>Valerdi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Silvia Chamizo Checa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2737511275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Panotla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Ángel Ramírez </a:t>
                      </a:r>
                      <a:r>
                        <a:rPr lang="es-MX" sz="1400" dirty="0" err="1">
                          <a:effectLst/>
                        </a:rPr>
                        <a:t>Zempoalteca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Ángel </a:t>
                      </a:r>
                      <a:r>
                        <a:rPr lang="es-MX" sz="1400" dirty="0" err="1">
                          <a:effectLst/>
                        </a:rPr>
                        <a:t>Kail</a:t>
                      </a:r>
                      <a:r>
                        <a:rPr lang="es-MX" sz="1400" dirty="0">
                          <a:effectLst/>
                        </a:rPr>
                        <a:t> Ramírez Juárez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3845628462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23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Totolac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José Ignacio Lima Valdez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Silvestre Aquiahuatl Toledo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1359140556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Nopalucan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Marian Rubio </a:t>
                      </a:r>
                      <a:r>
                        <a:rPr lang="es-MX" sz="1400" dirty="0" err="1">
                          <a:effectLst/>
                        </a:rPr>
                        <a:t>Perez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Aldrain</a:t>
                      </a:r>
                      <a:r>
                        <a:rPr lang="es-MX" sz="1400" dirty="0">
                          <a:effectLst/>
                        </a:rPr>
                        <a:t> Licona Sánchez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3974456471"/>
                  </a:ext>
                </a:extLst>
              </a:tr>
              <a:tr h="269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Santa Apolonia Teacalco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José Cabrera García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Neftalí </a:t>
                      </a:r>
                      <a:r>
                        <a:rPr lang="es-MX" sz="1400" dirty="0" err="1">
                          <a:effectLst/>
                        </a:rPr>
                        <a:t>Teniza</a:t>
                      </a:r>
                      <a:r>
                        <a:rPr lang="es-MX" sz="1400" dirty="0">
                          <a:effectLst/>
                        </a:rPr>
                        <a:t> Pérez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3330216238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Nativitas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Eduardo Murias Juárez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Maria</a:t>
                      </a:r>
                      <a:r>
                        <a:rPr lang="es-MX" sz="1400" dirty="0">
                          <a:effectLst/>
                        </a:rPr>
                        <a:t> Victoria Díaz Aguas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2478292520"/>
                  </a:ext>
                </a:extLst>
              </a:tr>
              <a:tr h="269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27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Amaxac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Patricia </a:t>
                      </a:r>
                      <a:r>
                        <a:rPr lang="es-MX" sz="1400" dirty="0" err="1">
                          <a:effectLst/>
                        </a:rPr>
                        <a:t>Maria</a:t>
                      </a:r>
                      <a:r>
                        <a:rPr lang="es-MX" sz="1400" dirty="0">
                          <a:effectLst/>
                        </a:rPr>
                        <a:t> Guillen </a:t>
                      </a:r>
                      <a:r>
                        <a:rPr lang="es-MX" sz="1400" dirty="0" err="1">
                          <a:effectLst/>
                        </a:rPr>
                        <a:t>Cuamatzi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Maribel Pérez Alarcón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2399483635"/>
                  </a:ext>
                </a:extLst>
              </a:tr>
              <a:tr h="148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28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Texoloc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Fredy Hernández Flores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Sara Torres García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2558381049"/>
                  </a:ext>
                </a:extLst>
              </a:tr>
              <a:tr h="269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29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Tepetitla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Arturo Trinidad Morales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Maria</a:t>
                      </a:r>
                      <a:r>
                        <a:rPr lang="es-MX" sz="1400" dirty="0">
                          <a:effectLst/>
                        </a:rPr>
                        <a:t> Guadalupe Pérez Sánchez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2262461531"/>
                  </a:ext>
                </a:extLst>
              </a:tr>
              <a:tr h="294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Apetatitlan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Ma. Elena Avalos Villagómez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Ernesto </a:t>
                      </a:r>
                      <a:r>
                        <a:rPr lang="es-MX" sz="1400" dirty="0" err="1">
                          <a:effectLst/>
                        </a:rPr>
                        <a:t>Azain</a:t>
                      </a:r>
                      <a:r>
                        <a:rPr lang="es-MX" sz="1400" dirty="0">
                          <a:effectLst/>
                        </a:rPr>
                        <a:t> Avalos </a:t>
                      </a:r>
                      <a:r>
                        <a:rPr lang="es-MX" sz="1400" dirty="0" err="1">
                          <a:effectLst/>
                        </a:rPr>
                        <a:t>Marban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10" marR="45210" marT="0" marB="0"/>
                </a:tc>
                <a:extLst>
                  <a:ext uri="{0D108BD9-81ED-4DB2-BD59-A6C34878D82A}">
                    <a16:rowId xmlns:a16="http://schemas.microsoft.com/office/drawing/2014/main" val="776303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263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231157"/>
              </p:ext>
            </p:extLst>
          </p:nvPr>
        </p:nvGraphicFramePr>
        <p:xfrm>
          <a:off x="1435393" y="1063251"/>
          <a:ext cx="9154634" cy="5018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955">
                  <a:extLst>
                    <a:ext uri="{9D8B030D-6E8A-4147-A177-3AD203B41FA5}">
                      <a16:colId xmlns:a16="http://schemas.microsoft.com/office/drawing/2014/main" val="2599868117"/>
                    </a:ext>
                  </a:extLst>
                </a:gridCol>
                <a:gridCol w="1956787">
                  <a:extLst>
                    <a:ext uri="{9D8B030D-6E8A-4147-A177-3AD203B41FA5}">
                      <a16:colId xmlns:a16="http://schemas.microsoft.com/office/drawing/2014/main" val="4038972394"/>
                    </a:ext>
                  </a:extLst>
                </a:gridCol>
                <a:gridCol w="3176660">
                  <a:extLst>
                    <a:ext uri="{9D8B030D-6E8A-4147-A177-3AD203B41FA5}">
                      <a16:colId xmlns:a16="http://schemas.microsoft.com/office/drawing/2014/main" val="3496094316"/>
                    </a:ext>
                  </a:extLst>
                </a:gridCol>
                <a:gridCol w="3538232">
                  <a:extLst>
                    <a:ext uri="{9D8B030D-6E8A-4147-A177-3AD203B41FA5}">
                      <a16:colId xmlns:a16="http://schemas.microsoft.com/office/drawing/2014/main" val="3692136216"/>
                    </a:ext>
                  </a:extLst>
                </a:gridCol>
              </a:tblGrid>
              <a:tr h="476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Municipio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Presidente</a:t>
                      </a:r>
                      <a:r>
                        <a:rPr lang="es-MX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(a) del Comité Municipal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Delegado (a) del Comité Municipal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 anchor="ctr"/>
                </a:tc>
                <a:extLst>
                  <a:ext uri="{0D108BD9-81ED-4DB2-BD59-A6C34878D82A}">
                    <a16:rowId xmlns:a16="http://schemas.microsoft.com/office/drawing/2014/main" val="1297137343"/>
                  </a:ext>
                </a:extLst>
              </a:tr>
              <a:tr h="184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Tlaxcala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Luis Carlos Rosete Carrera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Carolina Montes </a:t>
                      </a:r>
                      <a:r>
                        <a:rPr lang="es-MX" sz="1400" dirty="0" err="1">
                          <a:effectLst/>
                        </a:rPr>
                        <a:t>Alpizar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2079060852"/>
                  </a:ext>
                </a:extLst>
              </a:tr>
              <a:tr h="184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Calpulalpan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Pablo Ortiz Gutiérrez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Alberto Rodríguez Gutiérrez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1110555403"/>
                  </a:ext>
                </a:extLst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33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Nanacamilpa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Maritza García Miranda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Jorge Héctor Díaz Pérez </a:t>
                      </a:r>
                      <a:r>
                        <a:rPr lang="es-MX" sz="1400" dirty="0" err="1">
                          <a:effectLst/>
                        </a:rPr>
                        <a:t>Bolde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1070020412"/>
                  </a:ext>
                </a:extLst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Sanctorum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Cinthya </a:t>
                      </a:r>
                      <a:r>
                        <a:rPr lang="es-MX" sz="1400" dirty="0" err="1">
                          <a:effectLst/>
                        </a:rPr>
                        <a:t>Alyson</a:t>
                      </a:r>
                      <a:r>
                        <a:rPr lang="es-MX" sz="1400" dirty="0">
                          <a:effectLst/>
                        </a:rPr>
                        <a:t> Zavala García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Diana Berenice Ruiz Sosa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3708466463"/>
                  </a:ext>
                </a:extLst>
              </a:tr>
              <a:tr h="184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Benito Juárez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Juan Cervantes Cortes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Oscar Luis Morales </a:t>
                      </a:r>
                      <a:r>
                        <a:rPr lang="es-MX" sz="1400" dirty="0" err="1">
                          <a:effectLst/>
                        </a:rPr>
                        <a:t>Rossier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3229027914"/>
                  </a:ext>
                </a:extLst>
              </a:tr>
              <a:tr h="184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Españita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Lilia Corona González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Elena García Lozano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3514334764"/>
                  </a:ext>
                </a:extLst>
              </a:tr>
              <a:tr h="184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37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Hueyotlipan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Federico Torres Trejo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María Joyce Susano Becerra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1927015915"/>
                  </a:ext>
                </a:extLst>
              </a:tr>
              <a:tr h="184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38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Tecopilco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Josefa Nazario Ortega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María Elena Ramírez Sánchez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205436955"/>
                  </a:ext>
                </a:extLst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39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Xaltocan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María del Rocío Calva Morales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Mariana Morales </a:t>
                      </a:r>
                      <a:r>
                        <a:rPr lang="es-MX" sz="1400" dirty="0" err="1">
                          <a:effectLst/>
                        </a:rPr>
                        <a:t>Chichino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1063320819"/>
                  </a:ext>
                </a:extLst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Yauhquemehcan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Manuel Calderón Ojeda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Ofelia Ramírez Vázquez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1566969186"/>
                  </a:ext>
                </a:extLst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Muñoz de Domingo Arenas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Domingo Víctor Pinto Fuentes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Georgina María Laura Vázquez Guzmán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1216586976"/>
                  </a:ext>
                </a:extLst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Xaloztoc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42950" algn="l"/>
                        </a:tabLst>
                      </a:pPr>
                      <a:r>
                        <a:rPr lang="es-MX" sz="1400" dirty="0">
                          <a:effectLst/>
                        </a:rPr>
                        <a:t>Juan </a:t>
                      </a:r>
                      <a:r>
                        <a:rPr lang="es-MX" sz="1400" dirty="0" err="1">
                          <a:effectLst/>
                        </a:rPr>
                        <a:t>Aaron</a:t>
                      </a:r>
                      <a:r>
                        <a:rPr lang="es-MX" sz="1400" dirty="0">
                          <a:effectLst/>
                        </a:rPr>
                        <a:t> Torres </a:t>
                      </a:r>
                      <a:r>
                        <a:rPr lang="es-MX" sz="1400" dirty="0" err="1">
                          <a:effectLst/>
                        </a:rPr>
                        <a:t>Marin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Crescencio González Gutiérrez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2598143977"/>
                  </a:ext>
                </a:extLst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43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Tocatlan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Rosa Aurora Romero Domínguez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Sergio Hernández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2231829268"/>
                  </a:ext>
                </a:extLst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San José Teacalco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Lili Beth </a:t>
                      </a:r>
                      <a:r>
                        <a:rPr lang="es-MX" sz="1400" dirty="0" err="1">
                          <a:effectLst/>
                        </a:rPr>
                        <a:t>Sanluis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err="1">
                          <a:effectLst/>
                        </a:rPr>
                        <a:t>SanLuis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Viridiana Huerta Carcaño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3408058485"/>
                  </a:ext>
                </a:extLst>
              </a:tr>
              <a:tr h="184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45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Tzompantepec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Anayeli</a:t>
                      </a:r>
                      <a:r>
                        <a:rPr lang="es-MX" sz="1400" dirty="0">
                          <a:effectLst/>
                        </a:rPr>
                        <a:t> Montiel Ramírez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Karla Cervantes Barraza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893" marR="54893" marT="0" marB="0"/>
                </a:tc>
                <a:extLst>
                  <a:ext uri="{0D108BD9-81ED-4DB2-BD59-A6C34878D82A}">
                    <a16:rowId xmlns:a16="http://schemas.microsoft.com/office/drawing/2014/main" val="148435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799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45732"/>
              </p:ext>
            </p:extLst>
          </p:nvPr>
        </p:nvGraphicFramePr>
        <p:xfrm>
          <a:off x="1403497" y="1127056"/>
          <a:ext cx="9750055" cy="4738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339">
                  <a:extLst>
                    <a:ext uri="{9D8B030D-6E8A-4147-A177-3AD203B41FA5}">
                      <a16:colId xmlns:a16="http://schemas.microsoft.com/office/drawing/2014/main" val="3231936639"/>
                    </a:ext>
                  </a:extLst>
                </a:gridCol>
                <a:gridCol w="2063682">
                  <a:extLst>
                    <a:ext uri="{9D8B030D-6E8A-4147-A177-3AD203B41FA5}">
                      <a16:colId xmlns:a16="http://schemas.microsoft.com/office/drawing/2014/main" val="267392575"/>
                    </a:ext>
                  </a:extLst>
                </a:gridCol>
                <a:gridCol w="3431903">
                  <a:extLst>
                    <a:ext uri="{9D8B030D-6E8A-4147-A177-3AD203B41FA5}">
                      <a16:colId xmlns:a16="http://schemas.microsoft.com/office/drawing/2014/main" val="4046712514"/>
                    </a:ext>
                  </a:extLst>
                </a:gridCol>
                <a:gridCol w="3745131">
                  <a:extLst>
                    <a:ext uri="{9D8B030D-6E8A-4147-A177-3AD203B41FA5}">
                      <a16:colId xmlns:a16="http://schemas.microsoft.com/office/drawing/2014/main" val="1955441519"/>
                    </a:ext>
                  </a:extLst>
                </a:gridCol>
              </a:tblGrid>
              <a:tr h="612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 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Municipio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Presidente</a:t>
                      </a:r>
                      <a:r>
                        <a:rPr lang="es-MX" sz="1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(a) del Comité Municipal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Delegado (a) del Comité Municipal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 anchor="ctr"/>
                </a:tc>
                <a:extLst>
                  <a:ext uri="{0D108BD9-81ED-4DB2-BD59-A6C34878D82A}">
                    <a16:rowId xmlns:a16="http://schemas.microsoft.com/office/drawing/2014/main" val="2886858346"/>
                  </a:ext>
                </a:extLst>
              </a:tr>
              <a:tr h="23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46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Apizaco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Elvia Ortiz </a:t>
                      </a:r>
                      <a:r>
                        <a:rPr lang="es-MX" sz="1400" dirty="0" err="1">
                          <a:effectLst/>
                        </a:rPr>
                        <a:t>Ortiz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Héctor Stevenson Carrasco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439118047"/>
                  </a:ext>
                </a:extLst>
              </a:tr>
              <a:tr h="457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47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Terrenate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Miguel Ángel Romero Ramírez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Diana Laura Romero Ramírez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3189731760"/>
                  </a:ext>
                </a:extLst>
              </a:tr>
              <a:tr h="23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48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Emiliano Zapata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Nazario Montiel Ramírez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Maricela Nava Ramírez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3585613035"/>
                  </a:ext>
                </a:extLst>
              </a:tr>
              <a:tr h="23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49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Lázaro Cárdenas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Guadalupe Altamirano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Rosa Macías Lima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2286478326"/>
                  </a:ext>
                </a:extLst>
              </a:tr>
              <a:tr h="457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50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Santacruz Tlaxcala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Ma. Juana Carmina López Meneses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Oziel Grande López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515519964"/>
                  </a:ext>
                </a:extLst>
              </a:tr>
              <a:tr h="23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51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Cuaxomulco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Noemi</a:t>
                      </a:r>
                      <a:r>
                        <a:rPr lang="es-MX" sz="1400" dirty="0">
                          <a:effectLst/>
                        </a:rPr>
                        <a:t> Lima Hernández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Andrés Pineda López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3211650633"/>
                  </a:ext>
                </a:extLst>
              </a:tr>
              <a:tr h="23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52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Cuapiaxtla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Estefania</a:t>
                      </a:r>
                      <a:r>
                        <a:rPr lang="es-MX" sz="1400" dirty="0">
                          <a:effectLst/>
                        </a:rPr>
                        <a:t> Bautista López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Homero García </a:t>
                      </a:r>
                      <a:r>
                        <a:rPr lang="es-MX" sz="1400" dirty="0" err="1">
                          <a:effectLst/>
                        </a:rPr>
                        <a:t>García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516182957"/>
                  </a:ext>
                </a:extLst>
              </a:tr>
              <a:tr h="457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53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Zitlaltepec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Ángeles Garduño Báez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Sabas Guadalupe Rojas Rodríguez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3184072402"/>
                  </a:ext>
                </a:extLst>
              </a:tr>
              <a:tr h="457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54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Ixtenco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Leticia </a:t>
                      </a:r>
                      <a:r>
                        <a:rPr lang="es-MX" sz="1400" dirty="0" err="1">
                          <a:effectLst/>
                        </a:rPr>
                        <a:t>Melendez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err="1">
                          <a:effectLst/>
                        </a:rPr>
                        <a:t>Carpiteyro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Marisol </a:t>
                      </a:r>
                      <a:r>
                        <a:rPr lang="es-MX" sz="1400" dirty="0" err="1">
                          <a:effectLst/>
                        </a:rPr>
                        <a:t>Tlali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r>
                        <a:rPr lang="es-MX" sz="1400" dirty="0" err="1">
                          <a:effectLst/>
                        </a:rPr>
                        <a:t>Rodriguez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1043214588"/>
                  </a:ext>
                </a:extLst>
              </a:tr>
              <a:tr h="230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55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Altzayanca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Fabio Lara </a:t>
                      </a:r>
                      <a:r>
                        <a:rPr lang="es-MX" sz="1400" dirty="0" err="1">
                          <a:effectLst/>
                        </a:rPr>
                        <a:t>Zempoalteca</a:t>
                      </a: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Fabio Lara Cerón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433476762"/>
                  </a:ext>
                </a:extLst>
              </a:tr>
              <a:tr h="457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56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Tetla de la Solidaridad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effectLst/>
                        </a:rPr>
                        <a:t>Estephanie</a:t>
                      </a:r>
                      <a:r>
                        <a:rPr lang="es-MX" sz="1400" dirty="0">
                          <a:effectLst/>
                        </a:rPr>
                        <a:t> Gabriela Méndez Rodríguez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Esteban Duran Hernández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1567094403"/>
                  </a:ext>
                </a:extLst>
              </a:tr>
              <a:tr h="457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57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Atlangatepec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Juan José Vázquez Carmona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Ariana </a:t>
                      </a:r>
                      <a:r>
                        <a:rPr lang="es-MX" sz="1400" dirty="0" err="1">
                          <a:effectLst/>
                        </a:rPr>
                        <a:t>Gutierrez</a:t>
                      </a:r>
                      <a:r>
                        <a:rPr lang="es-MX" sz="1400" dirty="0">
                          <a:effectLst/>
                        </a:rPr>
                        <a:t> Hernández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165" marR="68165" marT="0" marB="0"/>
                </a:tc>
                <a:extLst>
                  <a:ext uri="{0D108BD9-81ED-4DB2-BD59-A6C34878D82A}">
                    <a16:rowId xmlns:a16="http://schemas.microsoft.com/office/drawing/2014/main" val="889701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07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o 51"/>
          <p:cNvGrpSpPr/>
          <p:nvPr/>
        </p:nvGrpSpPr>
        <p:grpSpPr>
          <a:xfrm>
            <a:off x="596585" y="1821851"/>
            <a:ext cx="10626180" cy="2397620"/>
            <a:chOff x="596585" y="1821851"/>
            <a:chExt cx="10626180" cy="2397620"/>
          </a:xfrm>
        </p:grpSpPr>
        <p:grpSp>
          <p:nvGrpSpPr>
            <p:cNvPr id="4" name="Grupo 3"/>
            <p:cNvGrpSpPr/>
            <p:nvPr/>
          </p:nvGrpSpPr>
          <p:grpSpPr>
            <a:xfrm>
              <a:off x="596585" y="2819998"/>
              <a:ext cx="10626180" cy="1399473"/>
              <a:chOff x="727214" y="1194914"/>
              <a:chExt cx="10626180" cy="1399473"/>
            </a:xfrm>
          </p:grpSpPr>
          <p:cxnSp>
            <p:nvCxnSpPr>
              <p:cNvPr id="5" name="Conector recto 4"/>
              <p:cNvCxnSpPr/>
              <p:nvPr/>
            </p:nvCxnSpPr>
            <p:spPr>
              <a:xfrm>
                <a:off x="1121134" y="1202864"/>
                <a:ext cx="9819861" cy="5565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Conector recto de flecha 5"/>
              <p:cNvCxnSpPr/>
              <p:nvPr/>
            </p:nvCxnSpPr>
            <p:spPr>
              <a:xfrm flipH="1">
                <a:off x="1113181" y="1194914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de flecha 6"/>
              <p:cNvCxnSpPr/>
              <p:nvPr/>
            </p:nvCxnSpPr>
            <p:spPr>
              <a:xfrm flipH="1">
                <a:off x="2103793" y="1194917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de flecha 7"/>
              <p:cNvCxnSpPr/>
              <p:nvPr/>
            </p:nvCxnSpPr>
            <p:spPr>
              <a:xfrm flipH="1">
                <a:off x="3097033" y="1229782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de flecha 8"/>
              <p:cNvCxnSpPr/>
              <p:nvPr/>
            </p:nvCxnSpPr>
            <p:spPr>
              <a:xfrm flipH="1">
                <a:off x="4182749" y="1221418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de flecha 9"/>
              <p:cNvCxnSpPr/>
              <p:nvPr/>
            </p:nvCxnSpPr>
            <p:spPr>
              <a:xfrm flipH="1">
                <a:off x="5254491" y="1226720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de flecha 10"/>
              <p:cNvCxnSpPr/>
              <p:nvPr/>
            </p:nvCxnSpPr>
            <p:spPr>
              <a:xfrm flipH="1">
                <a:off x="6613310" y="1238652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Conector recto de flecha 11"/>
              <p:cNvCxnSpPr/>
              <p:nvPr/>
            </p:nvCxnSpPr>
            <p:spPr>
              <a:xfrm flipH="1">
                <a:off x="7679344" y="1229623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de flecha 12"/>
              <p:cNvCxnSpPr/>
              <p:nvPr/>
            </p:nvCxnSpPr>
            <p:spPr>
              <a:xfrm flipH="1">
                <a:off x="8740349" y="1248646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de flecha 13"/>
              <p:cNvCxnSpPr/>
              <p:nvPr/>
            </p:nvCxnSpPr>
            <p:spPr>
              <a:xfrm flipH="1">
                <a:off x="9798431" y="1248646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de flecha 14"/>
              <p:cNvCxnSpPr/>
              <p:nvPr/>
            </p:nvCxnSpPr>
            <p:spPr>
              <a:xfrm flipH="1">
                <a:off x="10932430" y="1262575"/>
                <a:ext cx="7952" cy="3021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CuadroTexto 15"/>
              <p:cNvSpPr txBox="1"/>
              <p:nvPr/>
            </p:nvSpPr>
            <p:spPr>
              <a:xfrm>
                <a:off x="727214" y="1520920"/>
                <a:ext cx="774257" cy="24622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s-MX" sz="1000" dirty="0"/>
                  <a:t>Presidente</a:t>
                </a:r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1738356" y="1514008"/>
                <a:ext cx="748401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/>
                  <a:t>Secretaría General</a:t>
                </a:r>
              </a:p>
            </p:txBody>
          </p:sp>
          <p:sp>
            <p:nvSpPr>
              <p:cNvPr id="18" name="CuadroTexto 17"/>
              <p:cNvSpPr txBox="1"/>
              <p:nvPr/>
            </p:nvSpPr>
            <p:spPr>
              <a:xfrm>
                <a:off x="2724315" y="1530198"/>
                <a:ext cx="774257" cy="40011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000" dirty="0"/>
                  <a:t>Secretaría Contable</a:t>
                </a:r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3767265" y="1531524"/>
                <a:ext cx="868998" cy="64633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/>
                  <a:t>Secretaría de Participación y Vinculación Ciudadana</a:t>
                </a:r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4857919" y="1540802"/>
                <a:ext cx="811363" cy="50783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/>
                  <a:t>Secretaria de Equidad y Género </a:t>
                </a:r>
              </a:p>
            </p:txBody>
          </p:sp>
          <p:sp>
            <p:nvSpPr>
              <p:cNvPr id="21" name="CuadroTexto 20"/>
              <p:cNvSpPr txBox="1"/>
              <p:nvPr/>
            </p:nvSpPr>
            <p:spPr>
              <a:xfrm>
                <a:off x="6221289" y="1536679"/>
                <a:ext cx="848435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/>
                  <a:t>Secretaria de la Juventud</a:t>
                </a:r>
              </a:p>
            </p:txBody>
          </p:sp>
          <p:sp>
            <p:nvSpPr>
              <p:cNvPr id="22" name="CuadroTexto 21"/>
              <p:cNvSpPr txBox="1"/>
              <p:nvPr/>
            </p:nvSpPr>
            <p:spPr>
              <a:xfrm>
                <a:off x="7288092" y="1532558"/>
                <a:ext cx="907679" cy="106182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/>
                  <a:t>Secretaria de Capacitación, Formación y Desarrollo Político a militantes y funcionarios</a:t>
                </a:r>
              </a:p>
            </p:txBody>
          </p:sp>
          <p:sp>
            <p:nvSpPr>
              <p:cNvPr id="23" name="CuadroTexto 22"/>
              <p:cNvSpPr txBox="1"/>
              <p:nvPr/>
            </p:nvSpPr>
            <p:spPr>
              <a:xfrm>
                <a:off x="8317823" y="1565510"/>
                <a:ext cx="874727" cy="64633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/>
                  <a:t>Secretaria de Organización, Afiliación y Estructura</a:t>
                </a:r>
              </a:p>
            </p:txBody>
          </p:sp>
          <p:sp>
            <p:nvSpPr>
              <p:cNvPr id="24" name="CuadroTexto 23"/>
              <p:cNvSpPr txBox="1"/>
              <p:nvPr/>
            </p:nvSpPr>
            <p:spPr>
              <a:xfrm>
                <a:off x="9388743" y="1549035"/>
                <a:ext cx="859131" cy="64633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/>
                  <a:t>Secretaria de comunicación, difusión y propaganda </a:t>
                </a:r>
              </a:p>
            </p:txBody>
          </p:sp>
          <p:sp>
            <p:nvSpPr>
              <p:cNvPr id="25" name="CuadroTexto 24"/>
              <p:cNvSpPr txBox="1"/>
              <p:nvPr/>
            </p:nvSpPr>
            <p:spPr>
              <a:xfrm>
                <a:off x="10542031" y="1565510"/>
                <a:ext cx="811363" cy="50783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900" dirty="0"/>
                  <a:t>Secretaria de  Gestión Social</a:t>
                </a:r>
              </a:p>
            </p:txBody>
          </p:sp>
        </p:grpSp>
        <p:sp>
          <p:nvSpPr>
            <p:cNvPr id="48" name="CuadroTexto 47"/>
            <p:cNvSpPr txBox="1"/>
            <p:nvPr/>
          </p:nvSpPr>
          <p:spPr>
            <a:xfrm>
              <a:off x="4447999" y="1821851"/>
              <a:ext cx="2828012" cy="52322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sz="2800" dirty="0"/>
                <a:t>COMITÉ ESTATAL </a:t>
              </a:r>
            </a:p>
          </p:txBody>
        </p:sp>
        <p:cxnSp>
          <p:nvCxnSpPr>
            <p:cNvPr id="49" name="Conector recto 48"/>
            <p:cNvCxnSpPr>
              <a:stCxn id="48" idx="2"/>
            </p:cNvCxnSpPr>
            <p:nvPr/>
          </p:nvCxnSpPr>
          <p:spPr>
            <a:xfrm flipH="1">
              <a:off x="5852160" y="2345071"/>
              <a:ext cx="9845" cy="50143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55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043038" y="2846825"/>
            <a:ext cx="8676097" cy="1975629"/>
            <a:chOff x="1694959" y="2247955"/>
            <a:chExt cx="8676097" cy="1975629"/>
          </a:xfrm>
        </p:grpSpPr>
        <p:sp>
          <p:nvSpPr>
            <p:cNvPr id="3" name="CuadroTexto 2"/>
            <p:cNvSpPr txBox="1"/>
            <p:nvPr/>
          </p:nvSpPr>
          <p:spPr>
            <a:xfrm>
              <a:off x="4750172" y="2247955"/>
              <a:ext cx="2528824" cy="58477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s-MX" sz="3200" dirty="0"/>
                <a:t>COMISIONES </a:t>
              </a:r>
            </a:p>
          </p:txBody>
        </p:sp>
        <p:cxnSp>
          <p:nvCxnSpPr>
            <p:cNvPr id="4" name="Conector recto 3"/>
            <p:cNvCxnSpPr/>
            <p:nvPr/>
          </p:nvCxnSpPr>
          <p:spPr>
            <a:xfrm>
              <a:off x="2277794" y="2975758"/>
              <a:ext cx="7591138" cy="228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5" name="CuadroTexto 4"/>
            <p:cNvSpPr txBox="1"/>
            <p:nvPr/>
          </p:nvSpPr>
          <p:spPr>
            <a:xfrm>
              <a:off x="1694959" y="3207921"/>
              <a:ext cx="1220170" cy="101566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Comisión de Finanzas, Administración y Rendición de cuentas</a:t>
              </a:r>
            </a:p>
          </p:txBody>
        </p:sp>
        <p:sp>
          <p:nvSpPr>
            <p:cNvPr id="6" name="CuadroTexto 5"/>
            <p:cNvSpPr txBox="1"/>
            <p:nvPr/>
          </p:nvSpPr>
          <p:spPr>
            <a:xfrm>
              <a:off x="3556127" y="3236752"/>
              <a:ext cx="1220170" cy="46166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Comisión de Elecciones</a:t>
              </a: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5387544" y="3228514"/>
              <a:ext cx="122017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Comisión de Justicia y Disciplina</a:t>
              </a: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7381870" y="3236751"/>
              <a:ext cx="1123327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Comisión de Información y Transparencia</a:t>
              </a:r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9360247" y="3236751"/>
              <a:ext cx="1010809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Comisión de Capacitación y Educación</a:t>
              </a:r>
            </a:p>
          </p:txBody>
        </p:sp>
        <p:cxnSp>
          <p:nvCxnSpPr>
            <p:cNvPr id="10" name="Conector recto de flecha 9"/>
            <p:cNvCxnSpPr/>
            <p:nvPr/>
          </p:nvCxnSpPr>
          <p:spPr>
            <a:xfrm flipH="1">
              <a:off x="9860694" y="2988401"/>
              <a:ext cx="5506" cy="2408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Conector recto de flecha 10"/>
            <p:cNvCxnSpPr/>
            <p:nvPr/>
          </p:nvCxnSpPr>
          <p:spPr>
            <a:xfrm flipH="1">
              <a:off x="7941513" y="2992518"/>
              <a:ext cx="5506" cy="2408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Conector recto de flecha 11"/>
            <p:cNvCxnSpPr/>
            <p:nvPr/>
          </p:nvCxnSpPr>
          <p:spPr>
            <a:xfrm flipH="1">
              <a:off x="5990094" y="2984279"/>
              <a:ext cx="5506" cy="2408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 flipH="1">
              <a:off x="4121763" y="3014757"/>
              <a:ext cx="5506" cy="2408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Conector recto de flecha 13"/>
            <p:cNvCxnSpPr/>
            <p:nvPr/>
          </p:nvCxnSpPr>
          <p:spPr>
            <a:xfrm flipH="1">
              <a:off x="2277794" y="2959568"/>
              <a:ext cx="5506" cy="2408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12345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1045028" y="457200"/>
            <a:ext cx="10515600" cy="5719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/>
              <a:t>INTEGRANTES DEL COMITÉ ESTATAL</a:t>
            </a:r>
          </a:p>
          <a:p>
            <a:r>
              <a:rPr lang="es-MX" dirty="0"/>
              <a:t>PRESIDENTE POR MINISTERIO DE LEY</a:t>
            </a:r>
            <a:r>
              <a:rPr lang="es-MX"/>
              <a:t>: DR</a:t>
            </a:r>
            <a:r>
              <a:rPr lang="es-MX" dirty="0"/>
              <a:t>. FELIPE HERNÁNDEZ </a:t>
            </a:r>
            <a:r>
              <a:rPr lang="es-MX" dirty="0" err="1"/>
              <a:t>HERNÁNDEZ</a:t>
            </a:r>
            <a:endParaRPr lang="es-MX" dirty="0"/>
          </a:p>
          <a:p>
            <a:r>
              <a:rPr lang="es-MX" dirty="0"/>
              <a:t>SECRETARIA GENERAL: DR. FELIPE HERNÁNDEZ </a:t>
            </a:r>
            <a:r>
              <a:rPr lang="es-MX" dirty="0" err="1"/>
              <a:t>HERNÁNDEZ</a:t>
            </a:r>
            <a:endParaRPr lang="es-MX" dirty="0"/>
          </a:p>
          <a:p>
            <a:r>
              <a:rPr lang="es-MX" dirty="0"/>
              <a:t>SECRETARIA CONTABLE: MARIBEL PÉREZ ALARCÓN.</a:t>
            </a:r>
          </a:p>
          <a:p>
            <a:r>
              <a:rPr lang="es-MX" dirty="0"/>
              <a:t>SECRETARIO DE PARTICIPACIÓN Y VINCULACIÓN CIUDADANA: C.P. JOSÉ LUIS CERVANTES HERNÁNDEZ. </a:t>
            </a:r>
          </a:p>
          <a:p>
            <a:r>
              <a:rPr lang="es-MX" dirty="0"/>
              <a:t>SECRETARIA DE EQUIDAD Y GÉNERO: LIC. ABIGAIL CUAMATZI NETZAHUAL</a:t>
            </a:r>
          </a:p>
          <a:p>
            <a:r>
              <a:rPr lang="es-MX" dirty="0"/>
              <a:t>SECRETARIA DE LA JUVENTUD: LIC. ERNESTO AZAIN ÁVALOS MÁRBAN</a:t>
            </a:r>
          </a:p>
          <a:p>
            <a:r>
              <a:rPr lang="es-MX" dirty="0"/>
              <a:t>SECRETARIO DE CAPACITACIÓN, FORMACIÓN Y DESARROLLO POLÍTICO A MILITANTES Y FUNCIONARIOS: C.P. JOSÉ ANTONIO MORALES </a:t>
            </a:r>
            <a:r>
              <a:rPr lang="es-MX" dirty="0" err="1"/>
              <a:t>MORALES</a:t>
            </a:r>
            <a:endParaRPr lang="es-MX" dirty="0"/>
          </a:p>
          <a:p>
            <a:r>
              <a:rPr lang="es-MX" dirty="0"/>
              <a:t>SECRETARIA DE ORGANIZACIÓN, AFILIACIÓN Y ESTRUCTURA: C.P. CORAL PEREZ OROZCO</a:t>
            </a:r>
          </a:p>
          <a:p>
            <a:r>
              <a:rPr lang="es-MX" dirty="0"/>
              <a:t>SECRETARIO DE COMUNICACIÓN, DIFUSIÓN Y PROPAGANDA: LIC. KARELY GARNICA CARVAJAL</a:t>
            </a:r>
          </a:p>
          <a:p>
            <a:r>
              <a:rPr lang="es-MX" dirty="0"/>
              <a:t>SECRETARIA DE GESTIÓN SOCIAL: M.V.Z. ALBERTO JIMÉNEZ TECPA.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843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967559" y="1591006"/>
            <a:ext cx="10515600" cy="3640211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/>
              <a:t>INTEGRANTES DE LA MESA DIRECTIVA 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ES_tradnl" dirty="0"/>
              <a:t>PRESIDENTE: LIC. HÉCTOR ISRAEL ORTIZ </a:t>
            </a:r>
            <a:r>
              <a:rPr lang="es-ES_tradnl" dirty="0" err="1"/>
              <a:t>ORTIZ</a:t>
            </a:r>
            <a:r>
              <a:rPr lang="es-ES_tradnl" dirty="0"/>
              <a:t>. </a:t>
            </a:r>
          </a:p>
          <a:p>
            <a:pPr marL="0" indent="0" algn="just">
              <a:buNone/>
            </a:pPr>
            <a:r>
              <a:rPr lang="es-ES_tradnl" dirty="0"/>
              <a:t>SECRETARIO, LO SERÁ EL SECRETARIO DEL COMITÉ ESTATAL: DR. FELIPE HERNÁNDEZ </a:t>
            </a:r>
            <a:r>
              <a:rPr lang="es-ES_tradnl" dirty="0" err="1"/>
              <a:t>HERNÁNDEZ</a:t>
            </a:r>
            <a:r>
              <a:rPr lang="es-ES_tradnl" dirty="0"/>
              <a:t>.</a:t>
            </a:r>
          </a:p>
          <a:p>
            <a:pPr marL="0" indent="0" algn="just">
              <a:buNone/>
            </a:pPr>
            <a:r>
              <a:rPr lang="es-ES_tradnl" dirty="0"/>
              <a:t>VOCAL, LO SERÁ EL PRESIDENTE DEL COMITÉ ESTATAL: MTRA. LAURA ALEJANDRA RAMIREZ ORTIZ.</a:t>
            </a:r>
          </a:p>
          <a:p>
            <a:pPr marL="0" indent="0" algn="just">
              <a:buNone/>
            </a:pPr>
            <a:r>
              <a:rPr lang="es-ES_tradnl" dirty="0"/>
              <a:t>VOCAL: LIC. INÉS CARVENTE BAÉZ.</a:t>
            </a:r>
          </a:p>
          <a:p>
            <a:pPr marL="0" indent="0" algn="just">
              <a:buNone/>
            </a:pPr>
            <a:r>
              <a:rPr lang="es-ES_tradnl" dirty="0"/>
              <a:t>VOCAL: LIC. FORTUNATO MACÍAS LIMA.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588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/>
              <a:t>COMISIÓN DE FINANZAS, ADMINISTRACIÓN Y RENDICIÓN DE CUENTAS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1828800" y="2420938"/>
            <a:ext cx="10363200" cy="2470150"/>
          </a:xfrm>
        </p:spPr>
        <p:txBody>
          <a:bodyPr/>
          <a:lstStyle/>
          <a:p>
            <a:r>
              <a:rPr lang="es-MX" b="1" dirty="0"/>
              <a:t>PRESIDENTA.- </a:t>
            </a:r>
            <a:r>
              <a:rPr lang="es-MX" dirty="0"/>
              <a:t>MTRA. FELICITAS HERNÁNDEZ CALVA</a:t>
            </a:r>
            <a:endParaRPr lang="es-MX" b="1" dirty="0"/>
          </a:p>
          <a:p>
            <a:r>
              <a:rPr lang="es-ES_tradnl" b="1" dirty="0"/>
              <a:t>SECRETARIA.-</a:t>
            </a:r>
            <a:r>
              <a:rPr lang="es-ES_tradnl" dirty="0"/>
              <a:t> MTRA. SILVIA CHAMIZO CHECA.</a:t>
            </a:r>
          </a:p>
          <a:p>
            <a:r>
              <a:rPr lang="es-ES_tradnl" b="1" dirty="0"/>
              <a:t>VOCAL.-</a:t>
            </a:r>
            <a:r>
              <a:rPr lang="es-ES_tradnl" dirty="0"/>
              <a:t> C.P. LIZBETH DURÁN RODRÍGUEZ</a:t>
            </a:r>
          </a:p>
          <a:p>
            <a:r>
              <a:rPr lang="es-ES_tradnl" b="1" dirty="0"/>
              <a:t>VOCAL.-</a:t>
            </a:r>
            <a:r>
              <a:rPr lang="es-ES_tradnl" dirty="0"/>
              <a:t> C.P. JULIÁN EDUARDO DÍAZ MUÑOZ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2489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COMISIÓN DE ELECCIONES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PRESIDENTA:</a:t>
            </a:r>
            <a:r>
              <a:rPr lang="es-MX" dirty="0"/>
              <a:t> DRA. ELVIA ORTIZ </a:t>
            </a:r>
            <a:r>
              <a:rPr lang="es-MX" dirty="0" err="1"/>
              <a:t>ORTIZ</a:t>
            </a:r>
            <a:endParaRPr lang="es-MX" dirty="0"/>
          </a:p>
          <a:p>
            <a:r>
              <a:rPr lang="es-MX" b="1" dirty="0"/>
              <a:t>SECRETARIO:</a:t>
            </a:r>
            <a:r>
              <a:rPr lang="es-MX" dirty="0"/>
              <a:t> DR. ENRIQUE VAZQUEZ FERNÁNDEZ</a:t>
            </a:r>
          </a:p>
          <a:p>
            <a:r>
              <a:rPr lang="es-MX" b="1" dirty="0"/>
              <a:t>VOCAL: </a:t>
            </a:r>
            <a:r>
              <a:rPr lang="es-MX" dirty="0"/>
              <a:t>DRA. NEYLDA ROMANO CARRO</a:t>
            </a:r>
          </a:p>
          <a:p>
            <a:r>
              <a:rPr lang="es-MX" b="1" dirty="0"/>
              <a:t>VOCAL: </a:t>
            </a:r>
            <a:r>
              <a:rPr lang="es-MX" dirty="0"/>
              <a:t>ING. SILVINO UTRERA TERÁN</a:t>
            </a:r>
            <a:endParaRPr lang="es-MX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268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733647"/>
            <a:ext cx="10058400" cy="1003713"/>
          </a:xfrm>
        </p:spPr>
        <p:txBody>
          <a:bodyPr/>
          <a:lstStyle/>
          <a:p>
            <a:pPr algn="ctr"/>
            <a:r>
              <a:rPr lang="es-MX" dirty="0"/>
              <a:t>COMISIÓN DE JUSTICIA Y DISCIPLINA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b="1" dirty="0"/>
              <a:t>PRESIDENTE.-</a:t>
            </a:r>
            <a:r>
              <a:rPr lang="es-ES_tradnl" dirty="0"/>
              <a:t> MTRO. FABIO LARA CERON </a:t>
            </a:r>
          </a:p>
          <a:p>
            <a:r>
              <a:rPr lang="es-ES_tradnl" b="1" dirty="0"/>
              <a:t>SECRETARIA.-</a:t>
            </a:r>
            <a:r>
              <a:rPr lang="es-ES_tradnl" dirty="0"/>
              <a:t> DR. OMAR VAZQUEZ SANCHEZ</a:t>
            </a:r>
          </a:p>
          <a:p>
            <a:r>
              <a:rPr lang="es-ES_tradnl" b="1" dirty="0"/>
              <a:t>VOCAL.-</a:t>
            </a:r>
            <a:r>
              <a:rPr lang="es-ES_tradnl" dirty="0"/>
              <a:t> MTRA. SAMANTHA OFELIZ CORONA CUELLAR</a:t>
            </a:r>
          </a:p>
          <a:p>
            <a:r>
              <a:rPr lang="es-ES_tradnl" b="1" dirty="0"/>
              <a:t>VOCAL.- </a:t>
            </a:r>
            <a:r>
              <a:rPr lang="es-ES_tradnl" dirty="0"/>
              <a:t>LIC. NIDIA BRISA ARROYO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432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7913" y="90329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/>
              <a:t>COMISION DE INFORMACIÓN Y TRANSPARENCIA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_tradnl" b="1" dirty="0"/>
              <a:t>PRESIDENTE.-</a:t>
            </a:r>
            <a:r>
              <a:rPr lang="es-ES_tradnl" dirty="0"/>
              <a:t> MTRO. DAVID CASTILLO BALTAZARES</a:t>
            </a:r>
          </a:p>
          <a:p>
            <a:r>
              <a:rPr lang="es-ES_tradnl" b="1" dirty="0"/>
              <a:t>SECRETARIA.-</a:t>
            </a:r>
            <a:r>
              <a:rPr lang="es-ES_tradnl" dirty="0"/>
              <a:t> LIC. MARILU SÁNCHEZ ILHUCATZI.</a:t>
            </a:r>
          </a:p>
          <a:p>
            <a:r>
              <a:rPr lang="es-ES_tradnl" b="1" dirty="0"/>
              <a:t>VOCAL.-</a:t>
            </a:r>
            <a:r>
              <a:rPr lang="es-ES_tradnl" dirty="0"/>
              <a:t> C. CESAR EMILIANO ORTIZ PARRA.</a:t>
            </a:r>
          </a:p>
          <a:p>
            <a:r>
              <a:rPr lang="es-ES_tradnl" b="1" dirty="0"/>
              <a:t>VOCAL.-</a:t>
            </a:r>
            <a:r>
              <a:rPr lang="es-ES_tradnl" dirty="0"/>
              <a:t> MTRA. PATRICIA LIMÓN HUITRÓN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36494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5004</TotalTime>
  <Words>1114</Words>
  <Application>Microsoft Office PowerPoint</Application>
  <PresentationFormat>Panorámica</PresentationFormat>
  <Paragraphs>323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COMISIÓN DE FINANZAS, ADMINISTRACIÓN Y RENDICIÓN DE CUENTAS</vt:lpstr>
      <vt:lpstr>COMISIÓN DE ELECCIONES</vt:lpstr>
      <vt:lpstr>COMISIÓN DE JUSTICIA Y DISCIPLINA</vt:lpstr>
      <vt:lpstr>COMISION DE INFORMACIÓN Y TRANSPARENCIA </vt:lpstr>
      <vt:lpstr>COMISION DE CAPACITACIÓN Y EDUCACIÓN </vt:lpstr>
      <vt:lpstr>PRESIDENTES Y DELEGADOS DE LOS COMITES MUNICIPALES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Hewlett-Packard Company</dc:creator>
  <cp:lastModifiedBy>Li ML</cp:lastModifiedBy>
  <cp:revision>163</cp:revision>
  <cp:lastPrinted>2016-08-09T17:22:53Z</cp:lastPrinted>
  <dcterms:created xsi:type="dcterms:W3CDTF">2016-07-27T17:07:46Z</dcterms:created>
  <dcterms:modified xsi:type="dcterms:W3CDTF">2024-01-31T21:23:15Z</dcterms:modified>
</cp:coreProperties>
</file>